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2" r:id="rId1"/>
  </p:sldMasterIdLst>
  <p:notesMasterIdLst>
    <p:notesMasterId r:id="rId21"/>
  </p:notesMasterIdLst>
  <p:handoutMasterIdLst>
    <p:handoutMasterId r:id="rId22"/>
  </p:handoutMasterIdLst>
  <p:sldIdLst>
    <p:sldId id="257" r:id="rId2"/>
    <p:sldId id="258" r:id="rId3"/>
    <p:sldId id="259" r:id="rId4"/>
    <p:sldId id="260" r:id="rId5"/>
    <p:sldId id="261" r:id="rId6"/>
    <p:sldId id="262" r:id="rId7"/>
    <p:sldId id="274" r:id="rId8"/>
    <p:sldId id="264" r:id="rId9"/>
    <p:sldId id="263" r:id="rId10"/>
    <p:sldId id="265" r:id="rId11"/>
    <p:sldId id="268" r:id="rId12"/>
    <p:sldId id="275" r:id="rId13"/>
    <p:sldId id="266" r:id="rId14"/>
    <p:sldId id="267" r:id="rId15"/>
    <p:sldId id="270" r:id="rId16"/>
    <p:sldId id="273" r:id="rId17"/>
    <p:sldId id="271" r:id="rId18"/>
    <p:sldId id="269" r:id="rId19"/>
    <p:sldId id="272" r:id="rId2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>
        <p:scale>
          <a:sx n="81" d="100"/>
          <a:sy n="81" d="100"/>
        </p:scale>
        <p:origin x="1672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C6144B6-9B23-7B48-8BF1-08A712B5A94F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AC281D-F34F-2F44-BA11-0CA0E0613C72}" type="datetime1">
              <a:rPr lang="ru-RU" smtClean="0"/>
              <a:t>23.06.2025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  <a:endParaRPr lang="en-US"/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165D0C-F2A2-9B47-8A43-6A53470DAC0C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99D09C-3EAA-134B-B235-66CDE1667415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Дата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2FED2D-C42E-424D-A384-C4DDB272D6C2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C2F753-1636-CA40-8A16-5CE688030017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C2A6B9-F65B-8D47-8A6C-E261F91172D3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9D0336-2B36-B74D-B4F2-647A1193DB1E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25CD26-0039-1B45-8646-8032010F0297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F7F8D3-737C-644F-9EC2-90A3E48AF08C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6697E7-6511-504B-A763-4992E320D772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82D5C526-64DD-7E4D-A5DD-C7DCBAD6A065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146BCE-D80F-8F44-8C95-B9659D0AADE6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"/>
              <a:t>Стиль образца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012900B-BA81-3A42-956A-495B74A22568}" type="datetime1">
              <a:rPr lang="ru-RU" smtClean="0"/>
              <a:t>23.06.2025</a:t>
            </a:fld>
            <a:endParaRPr lang="en-US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58298" y="6244908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Прямоугольник 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Прямоугольник 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023" y="826584"/>
            <a:ext cx="11298933" cy="3283404"/>
          </a:xfrm>
        </p:spPr>
        <p:txBody>
          <a:bodyPr rtlCol="0">
            <a:noAutofit/>
          </a:bodyPr>
          <a:lstStyle/>
          <a:p>
            <a:pPr algn="ctr" rtl="0"/>
            <a:r>
              <a:rPr lang="ru-RU" sz="4400" dirty="0">
                <a:latin typeface="Arial" panose="020B0604020202020204" pitchFamily="34" charset="0"/>
                <a:cs typeface="Arial" panose="020B0604020202020204" pitchFamily="34" charset="0"/>
              </a:rPr>
              <a:t>Расчетно-экспериментальное исследование применения </a:t>
            </a:r>
            <a:r>
              <a:rPr lang="ru-RU" sz="4400" dirty="0" err="1">
                <a:latin typeface="Arial" panose="020B0604020202020204" pitchFamily="34" charset="0"/>
                <a:cs typeface="Arial" panose="020B0604020202020204" pitchFamily="34" charset="0"/>
              </a:rPr>
              <a:t>аберраторов</a:t>
            </a:r>
            <a:r>
              <a:rPr lang="ru-RU" sz="4400" dirty="0">
                <a:latin typeface="Arial" panose="020B0604020202020204" pitchFamily="34" charset="0"/>
                <a:cs typeface="Arial" panose="020B0604020202020204" pitchFamily="34" charset="0"/>
              </a:rPr>
              <a:t> для акустической левитации</a:t>
            </a:r>
            <a:endParaRPr lang="ru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022" y="5368895"/>
            <a:ext cx="11298933" cy="919089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ru" sz="2400" cap="none" dirty="0">
                <a:latin typeface="Arial" panose="020B0604020202020204" pitchFamily="34" charset="0"/>
                <a:cs typeface="Arial" panose="020B0604020202020204" pitchFamily="34" charset="0"/>
              </a:rPr>
              <a:t>Студент</a:t>
            </a:r>
            <a:r>
              <a:rPr lang="en-US" sz="2400" cap="none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2400" cap="none" dirty="0">
                <a:latin typeface="Arial" panose="020B0604020202020204" pitchFamily="34" charset="0"/>
                <a:cs typeface="Arial" panose="020B0604020202020204" pitchFamily="34" charset="0"/>
              </a:rPr>
              <a:t> Куланов Александр Владимирович</a:t>
            </a:r>
          </a:p>
          <a:p>
            <a:pPr rtl="0"/>
            <a:r>
              <a:rPr lang="ru-RU" sz="2400" cap="none" dirty="0">
                <a:latin typeface="Arial" panose="020B0604020202020204" pitchFamily="34" charset="0"/>
                <a:cs typeface="Arial" panose="020B0604020202020204" pitchFamily="34" charset="0"/>
              </a:rPr>
              <a:t>Научный Руководитель</a:t>
            </a:r>
            <a:r>
              <a:rPr lang="en-US" sz="2400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2400" cap="none" dirty="0">
                <a:latin typeface="Arial" panose="020B0604020202020204" pitchFamily="34" charset="0"/>
                <a:cs typeface="Arial" panose="020B0604020202020204" pitchFamily="34" charset="0"/>
              </a:rPr>
              <a:t>к. ф. – м. н. </a:t>
            </a:r>
            <a:r>
              <a:rPr lang="ru-RU" sz="2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Беклемышева</a:t>
            </a:r>
            <a:r>
              <a:rPr lang="ru-RU" sz="2400" cap="none" dirty="0">
                <a:latin typeface="Arial" panose="020B0604020202020204" pitchFamily="34" charset="0"/>
                <a:cs typeface="Arial" panose="020B0604020202020204" pitchFamily="34" charset="0"/>
              </a:rPr>
              <a:t> Катерина Алексеевна</a:t>
            </a:r>
            <a:endParaRPr lang="ru" sz="24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Прямоугольник 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39C2E5-9CD4-B177-6334-F582AEA26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F1CFF0AF-998B-75D8-0D53-E83BB72C9BEA}"/>
              </a:ext>
            </a:extLst>
          </p:cNvPr>
          <p:cNvSpPr txBox="1">
            <a:spLocks/>
          </p:cNvSpPr>
          <p:nvPr/>
        </p:nvSpPr>
        <p:spPr>
          <a:xfrm>
            <a:off x="444022" y="66658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 расчетов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1DF375-9424-382D-CDF6-6C0292879D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289" y="1723863"/>
            <a:ext cx="8280400" cy="4636382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B45FAAD-2724-0739-B992-C886299BA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38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D8806-DFF2-E375-EBC9-C50CD3C19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95CA68ED-9DF8-B50C-5F8C-FA31F3B322DA}"/>
              </a:ext>
            </a:extLst>
          </p:cNvPr>
          <p:cNvSpPr txBox="1">
            <a:spLocks/>
          </p:cNvSpPr>
          <p:nvPr/>
        </p:nvSpPr>
        <p:spPr>
          <a:xfrm>
            <a:off x="444022" y="66658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 расчетов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DC59151-21B6-0093-E9EB-1005A08F5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395" y="1515672"/>
            <a:ext cx="9280186" cy="5196184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0A02A28-2A11-7AC6-6BC3-2C7D2CEFD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73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D8806-DFF2-E375-EBC9-C50CD3C19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95CA68ED-9DF8-B50C-5F8C-FA31F3B322DA}"/>
              </a:ext>
            </a:extLst>
          </p:cNvPr>
          <p:cNvSpPr txBox="1">
            <a:spLocks/>
          </p:cNvSpPr>
          <p:nvPr/>
        </p:nvSpPr>
        <p:spPr>
          <a:xfrm>
            <a:off x="444022" y="66658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 расчетов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0A02A28-2A11-7AC6-6BC3-2C7D2CEFD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260A989-BEEA-3971-3EAB-01DA7B276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288" y="1641265"/>
            <a:ext cx="7772400" cy="478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391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31AD8-5466-4A2C-CC4C-9667E6968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EE5609A-B035-35BC-C358-505FB3F92CCB}"/>
              </a:ext>
            </a:extLst>
          </p:cNvPr>
          <p:cNvSpPr txBox="1">
            <a:spLocks/>
          </p:cNvSpPr>
          <p:nvPr/>
        </p:nvSpPr>
        <p:spPr>
          <a:xfrm>
            <a:off x="444022" y="66658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 расчетов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B3FA80-D52A-A038-1FC9-FF1C0D489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040" y="1585521"/>
            <a:ext cx="5649907" cy="423743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F8B430A-4A23-0A92-3F11-085F2BDC37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85520"/>
            <a:ext cx="5649906" cy="423743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15030C2-0F74-8E75-B671-9A36A43CE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014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9EB486-0CC8-38A7-954B-72F20E837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95EDE0A8-9FDF-69FB-7EC1-C5361027B0F0}"/>
              </a:ext>
            </a:extLst>
          </p:cNvPr>
          <p:cNvSpPr txBox="1">
            <a:spLocks/>
          </p:cNvSpPr>
          <p:nvPr/>
        </p:nvSpPr>
        <p:spPr>
          <a:xfrm>
            <a:off x="444022" y="66658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 расчетов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cosine_hill">
            <a:hlinkClick r:id="" action="ppaction://media"/>
            <a:extLst>
              <a:ext uri="{FF2B5EF4-FFF2-40B4-BE49-F238E27FC236}">
                <a16:creationId xmlns:a16="http://schemas.microsoft.com/office/drawing/2014/main" id="{2636A461-E740-E7C9-4661-7029818556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5575" y="1340746"/>
            <a:ext cx="9340850" cy="5253012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48E0ABC-86DA-F3DF-2A92-4CAAE57DE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984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196AC-4757-833F-8C7A-FA0CADDE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60068C79-E7EC-ACC4-E56D-645880392ECA}"/>
              </a:ext>
            </a:extLst>
          </p:cNvPr>
          <p:cNvSpPr txBox="1">
            <a:spLocks/>
          </p:cNvSpPr>
          <p:nvPr/>
        </p:nvSpPr>
        <p:spPr>
          <a:xfrm>
            <a:off x="444022" y="66658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 расчетов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2D2A6D4-C719-4B43-0DD7-E58886986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963" y="1469863"/>
            <a:ext cx="8655050" cy="4846156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8BB9ADF-5A71-25D9-3CF2-C06AC6365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980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28087-FC7E-E5B3-1978-F4109F25F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4585128-9B05-CAFB-CC31-53E61789784A}"/>
              </a:ext>
            </a:extLst>
          </p:cNvPr>
          <p:cNvSpPr txBox="1">
            <a:spLocks/>
          </p:cNvSpPr>
          <p:nvPr/>
        </p:nvSpPr>
        <p:spPr>
          <a:xfrm>
            <a:off x="444022" y="66658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 расчетов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C958EC5-1842-FF4E-52E8-99001143F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6203"/>
            <a:ext cx="5633728" cy="422529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3EAB715-86D1-C402-A0D1-19A734716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270" y="1426203"/>
            <a:ext cx="5633729" cy="4225297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5CD22EB-9F12-4917-E22B-6AA7761A9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573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E05DC-CCB1-A17F-C21F-E90EB4567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B37653F-3FF5-56FD-0192-292A21095545}"/>
              </a:ext>
            </a:extLst>
          </p:cNvPr>
          <p:cNvSpPr txBox="1">
            <a:spLocks/>
          </p:cNvSpPr>
          <p:nvPr/>
        </p:nvSpPr>
        <p:spPr>
          <a:xfrm>
            <a:off x="444022" y="66658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 расчетов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sine">
            <a:hlinkClick r:id="" action="ppaction://media"/>
            <a:extLst>
              <a:ext uri="{FF2B5EF4-FFF2-40B4-BE49-F238E27FC236}">
                <a16:creationId xmlns:a16="http://schemas.microsoft.com/office/drawing/2014/main" id="{05B3DC1E-3F49-8C12-6DA1-3C42BA58F6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6307" y="1515672"/>
            <a:ext cx="9214362" cy="518188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2B5144-F384-6CBE-7CA3-83D76B3F8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54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4ACFB-B1B2-AD53-6512-13815B5F8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04802649-C81F-786E-E84D-B0FB93EAE7C5}"/>
              </a:ext>
            </a:extLst>
          </p:cNvPr>
          <p:cNvSpPr txBox="1">
            <a:spLocks/>
          </p:cNvSpPr>
          <p:nvPr/>
        </p:nvSpPr>
        <p:spPr>
          <a:xfrm>
            <a:off x="-2222978" y="281923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 </a:t>
            </a:r>
          </a:p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эксперимента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video_2025-06-23_05-29-43">
            <a:hlinkClick r:id="" action="ppaction://media"/>
            <a:extLst>
              <a:ext uri="{FF2B5EF4-FFF2-40B4-BE49-F238E27FC236}">
                <a16:creationId xmlns:a16="http://schemas.microsoft.com/office/drawing/2014/main" id="{14E3EE94-94F3-79E1-3A80-DB261C2485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70676" y="581087"/>
            <a:ext cx="3552824" cy="6193784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33BEB98-AEE8-90A9-EDCD-2F09E8F8C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736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AF28D-AAB8-5E24-D7AE-06091CF16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C7B7904B-53B7-7D62-6F72-7AD01E84A8B7}"/>
              </a:ext>
            </a:extLst>
          </p:cNvPr>
          <p:cNvSpPr txBox="1">
            <a:spLocks/>
          </p:cNvSpPr>
          <p:nvPr/>
        </p:nvSpPr>
        <p:spPr>
          <a:xfrm>
            <a:off x="831373" y="1085686"/>
            <a:ext cx="4343878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800" b="1" cap="none" dirty="0">
                <a:latin typeface="Arial" panose="020B0604020202020204" pitchFamily="34" charset="0"/>
                <a:cs typeface="Arial" panose="020B0604020202020204" pitchFamily="34" charset="0"/>
              </a:rPr>
              <a:t>Результаты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2B620E7-4EA7-C5C5-83AC-5DA89A31DAEF}"/>
              </a:ext>
            </a:extLst>
          </p:cNvPr>
          <p:cNvSpPr txBox="1">
            <a:spLocks/>
          </p:cNvSpPr>
          <p:nvPr/>
        </p:nvSpPr>
        <p:spPr>
          <a:xfrm>
            <a:off x="7016751" y="1085686"/>
            <a:ext cx="4343878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800" b="1" cap="none" dirty="0">
                <a:latin typeface="Arial" panose="020B0604020202020204" pitchFamily="34" charset="0"/>
                <a:cs typeface="Arial" panose="020B0604020202020204" pitchFamily="34" charset="0"/>
              </a:rPr>
              <a:t>Планы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5A0D1F6-36C8-4923-FFA1-DCD41D87833F}"/>
              </a:ext>
            </a:extLst>
          </p:cNvPr>
          <p:cNvSpPr txBox="1">
            <a:spLocks/>
          </p:cNvSpPr>
          <p:nvPr/>
        </p:nvSpPr>
        <p:spPr>
          <a:xfrm>
            <a:off x="279401" y="2241386"/>
            <a:ext cx="5816600" cy="29719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cap="none" dirty="0">
                <a:latin typeface="Arial" panose="020B0604020202020204" pitchFamily="34" charset="0"/>
                <a:cs typeface="Arial" panose="020B0604020202020204" pitchFamily="34" charset="0"/>
              </a:rPr>
              <a:t>Численно получены различные картины акустического поля при разных </a:t>
            </a:r>
            <a:r>
              <a:rPr lang="ru-RU" cap="none" dirty="0" err="1">
                <a:latin typeface="Arial" panose="020B0604020202020204" pitchFamily="34" charset="0"/>
                <a:cs typeface="Arial" panose="020B0604020202020204" pitchFamily="34" charset="0"/>
              </a:rPr>
              <a:t>аберраторах</a:t>
            </a:r>
            <a:endParaRPr lang="ru-RU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cap="none" dirty="0">
                <a:latin typeface="Arial" panose="020B0604020202020204" pitchFamily="34" charset="0"/>
                <a:cs typeface="Arial" panose="020B0604020202020204" pitchFamily="34" charset="0"/>
              </a:rPr>
              <a:t>Создана экспериментальная установка для акустической левитации в воде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cap="none" dirty="0">
                <a:latin typeface="Arial" panose="020B0604020202020204" pitchFamily="34" charset="0"/>
                <a:cs typeface="Arial" panose="020B0604020202020204" pitchFamily="34" charset="0"/>
              </a:rPr>
              <a:t>Освоен и дополнен программный комплекс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BE07E5D-CB45-5475-BCAC-17F73E7175B0}"/>
              </a:ext>
            </a:extLst>
          </p:cNvPr>
          <p:cNvSpPr txBox="1">
            <a:spLocks/>
          </p:cNvSpPr>
          <p:nvPr/>
        </p:nvSpPr>
        <p:spPr>
          <a:xfrm>
            <a:off x="6096000" y="2241386"/>
            <a:ext cx="5816600" cy="40006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cap="none" dirty="0">
                <a:latin typeface="Arial" panose="020B0604020202020204" pitchFamily="34" charset="0"/>
                <a:cs typeface="Arial" panose="020B0604020202020204" pitchFamily="34" charset="0"/>
              </a:rPr>
              <a:t>Добавить отражатель другой формы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cap="none" dirty="0">
                <a:latin typeface="Arial" panose="020B0604020202020204" pitchFamily="34" charset="0"/>
                <a:cs typeface="Arial" panose="020B0604020202020204" pitchFamily="34" charset="0"/>
              </a:rPr>
              <a:t>Создать более мощный усилитель для пьезоэлемента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cap="none" dirty="0">
                <a:latin typeface="Arial" panose="020B0604020202020204" pitchFamily="34" charset="0"/>
                <a:cs typeface="Arial" panose="020B0604020202020204" pitchFamily="34" charset="0"/>
              </a:rPr>
              <a:t>Попробовать использовать другие согласующие слои и излучатели другой формы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AC6ED3-14FD-2C0C-FBBB-F78C2C8F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890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30C27E4-9DD3-3419-E6C6-6B761BE54128}"/>
              </a:ext>
            </a:extLst>
          </p:cNvPr>
          <p:cNvSpPr txBox="1">
            <a:spLocks/>
          </p:cNvSpPr>
          <p:nvPr/>
        </p:nvSpPr>
        <p:spPr>
          <a:xfrm>
            <a:off x="444023" y="825335"/>
            <a:ext cx="11298933" cy="50945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3200" b="1" cap="none" dirty="0">
                <a:latin typeface="Arial" panose="020B0604020202020204" pitchFamily="34" charset="0"/>
                <a:cs typeface="Arial" panose="020B0604020202020204" pitchFamily="34" charset="0"/>
              </a:rPr>
              <a:t>Цель работы</a:t>
            </a:r>
            <a:r>
              <a:rPr lang="en-US" sz="32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3200" cap="none" dirty="0">
                <a:latin typeface="Arial" panose="020B0604020202020204" pitchFamily="34" charset="0"/>
                <a:cs typeface="Arial" panose="020B0604020202020204" pitchFamily="34" charset="0"/>
              </a:rPr>
              <a:t>исследование акустической левитации с применением </a:t>
            </a:r>
            <a:r>
              <a:rPr lang="ru-RU" sz="3200" cap="none" dirty="0" err="1">
                <a:latin typeface="Arial" panose="020B0604020202020204" pitchFamily="34" charset="0"/>
                <a:cs typeface="Arial" panose="020B0604020202020204" pitchFamily="34" charset="0"/>
              </a:rPr>
              <a:t>аберраторов</a:t>
            </a:r>
            <a:r>
              <a:rPr lang="ru-RU" sz="3200" cap="none" dirty="0">
                <a:latin typeface="Arial" panose="020B0604020202020204" pitchFamily="34" charset="0"/>
                <a:cs typeface="Arial" panose="020B0604020202020204" pitchFamily="34" charset="0"/>
              </a:rPr>
              <a:t> в воде с помощью математического моделирования и физического эксперимента</a:t>
            </a:r>
          </a:p>
          <a:p>
            <a:endParaRPr lang="ru-RU" sz="32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ru-RU" sz="2400" b="1" cap="none" dirty="0">
                <a:latin typeface="Arial" panose="020B0604020202020204" pitchFamily="34" charset="0"/>
                <a:cs typeface="Arial" panose="020B0604020202020204" pitchFamily="34" charset="0"/>
              </a:rPr>
              <a:t>Задачи</a:t>
            </a:r>
            <a:r>
              <a:rPr lang="en-US" sz="2400" b="1" cap="none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2400" b="1" cap="non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cap="none" dirty="0">
                <a:latin typeface="Arial" panose="020B0604020202020204" pitchFamily="34" charset="0"/>
                <a:cs typeface="Arial" panose="020B0604020202020204" pitchFamily="34" charset="0"/>
              </a:rPr>
              <a:t>Разработка и создание экспериментальной установки, позволяющей проводить физические эксперименты по акустический левитации в жидкости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cap="none" dirty="0">
                <a:latin typeface="Arial" panose="020B0604020202020204" pitchFamily="34" charset="0"/>
                <a:cs typeface="Arial" panose="020B0604020202020204" pitchFamily="34" charset="0"/>
              </a:rPr>
              <a:t>Разработка или выбор готового программного комплекса, с помощью которого проводится моделирование физического эксперимента</a:t>
            </a:r>
          </a:p>
          <a:p>
            <a:endParaRPr lang="en-US" sz="32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917E062-2C62-E4CC-B475-4A55B6B80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03889-BD33-2EE5-BFCF-CA546DCE5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AC897F9-A014-A777-32D9-75A6D6046BF6}"/>
              </a:ext>
            </a:extLst>
          </p:cNvPr>
          <p:cNvSpPr txBox="1">
            <a:spLocks/>
          </p:cNvSpPr>
          <p:nvPr/>
        </p:nvSpPr>
        <p:spPr>
          <a:xfrm>
            <a:off x="444023" y="825335"/>
            <a:ext cx="11298933" cy="50945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Актуальность работы</a:t>
            </a:r>
          </a:p>
          <a:p>
            <a:pPr algn="ctr"/>
            <a:endParaRPr lang="ru-RU" sz="32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ru-RU" sz="3600" b="1" cap="none" dirty="0">
                <a:latin typeface="Arial" panose="020B0604020202020204" pitchFamily="34" charset="0"/>
                <a:cs typeface="Arial" panose="020B0604020202020204" pitchFamily="34" charset="0"/>
              </a:rPr>
              <a:t>Области применения</a:t>
            </a:r>
            <a:r>
              <a:rPr lang="en-US" sz="3600" b="1" cap="none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3600" b="1" cap="non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cap="none" dirty="0">
                <a:latin typeface="Arial" panose="020B0604020202020204" pitchFamily="34" charset="0"/>
                <a:cs typeface="Arial" panose="020B0604020202020204" pitchFamily="34" charset="0"/>
              </a:rPr>
              <a:t>Фармацевтика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cap="none" dirty="0">
                <a:latin typeface="Arial" panose="020B0604020202020204" pitchFamily="34" charset="0"/>
                <a:cs typeface="Arial" panose="020B0604020202020204" pitchFamily="34" charset="0"/>
              </a:rPr>
              <a:t>Робототехника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cap="none" dirty="0">
                <a:latin typeface="Arial" panose="020B0604020202020204" pitchFamily="34" charset="0"/>
                <a:cs typeface="Arial" panose="020B0604020202020204" pitchFamily="34" charset="0"/>
              </a:rPr>
              <a:t>Машиностроение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cap="none" dirty="0">
                <a:latin typeface="Arial" panose="020B0604020202020204" pitchFamily="34" charset="0"/>
                <a:cs typeface="Arial" panose="020B0604020202020204" pitchFamily="34" charset="0"/>
              </a:rPr>
              <a:t>Анализ материалов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Биопечать</a:t>
            </a:r>
            <a:endParaRPr lang="en-US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A8D147-28B9-813D-3B81-AF3C23F17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203" y="1863023"/>
            <a:ext cx="2290491" cy="40568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1F05792-EDD8-16FD-9001-9FCAB38368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999" y="1893411"/>
            <a:ext cx="2656652" cy="3996048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AC21ED8-AC93-323E-0E7B-465D0205C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770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07617-A4BB-8201-CCFA-E0490A642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2D828A5-7036-B3F1-9A62-4BFF7E34F6E6}"/>
              </a:ext>
            </a:extLst>
          </p:cNvPr>
          <p:cNvSpPr txBox="1">
            <a:spLocks/>
          </p:cNvSpPr>
          <p:nvPr/>
        </p:nvSpPr>
        <p:spPr>
          <a:xfrm>
            <a:off x="444023" y="825336"/>
            <a:ext cx="11298933" cy="8134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Математическая модель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ACA87B8-FFA4-10C1-9A5A-EBC6CE548650}"/>
              </a:ext>
            </a:extLst>
          </p:cNvPr>
          <p:cNvSpPr txBox="1">
            <a:spLocks/>
          </p:cNvSpPr>
          <p:nvPr/>
        </p:nvSpPr>
        <p:spPr>
          <a:xfrm>
            <a:off x="444022" y="1793174"/>
            <a:ext cx="11298933" cy="43463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EF58C72-E05F-E9A7-855A-A31E56AEB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750" y="2115016"/>
            <a:ext cx="3324562" cy="1442197"/>
          </a:xfrm>
          <a:prstGeom prst="rect">
            <a:avLst/>
          </a:prstGeom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E9657AA-FC14-2B79-9E9F-FA3D437E8E00}"/>
              </a:ext>
            </a:extLst>
          </p:cNvPr>
          <p:cNvSpPr/>
          <p:nvPr/>
        </p:nvSpPr>
        <p:spPr>
          <a:xfrm>
            <a:off x="7329996" y="1990443"/>
            <a:ext cx="3401316" cy="181098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F44AA59-4265-78D7-ADDE-2F8E6F0EB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9A48B8B-907B-CEF1-EF56-9CA46C1F1A12}"/>
              </a:ext>
            </a:extLst>
          </p:cNvPr>
          <p:cNvSpPr txBox="1">
            <a:spLocks/>
          </p:cNvSpPr>
          <p:nvPr/>
        </p:nvSpPr>
        <p:spPr>
          <a:xfrm>
            <a:off x="17712" y="2250876"/>
            <a:ext cx="7221756" cy="40430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cap="none" dirty="0">
                <a:latin typeface="Arial" panose="020B0604020202020204" pitchFamily="34" charset="0"/>
                <a:cs typeface="Arial" panose="020B0604020202020204" pitchFamily="34" charset="0"/>
              </a:rPr>
              <a:t>Система уравнений </a:t>
            </a:r>
          </a:p>
          <a:p>
            <a:pPr algn="ctr"/>
            <a:r>
              <a:rPr lang="ru-RU" sz="4000" cap="none" dirty="0">
                <a:latin typeface="Arial" panose="020B0604020202020204" pitchFamily="34" charset="0"/>
                <a:cs typeface="Arial" panose="020B0604020202020204" pitchFamily="34" charset="0"/>
              </a:rPr>
              <a:t>акустики</a:t>
            </a:r>
          </a:p>
          <a:p>
            <a:pPr algn="ctr"/>
            <a:endParaRPr lang="ru-RU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ru-RU" sz="3200" cap="none" dirty="0">
                <a:latin typeface="Arial" panose="020B0604020202020204" pitchFamily="34" charset="0"/>
                <a:cs typeface="Arial" panose="020B0604020202020204" pitchFamily="34" charset="0"/>
              </a:rPr>
              <a:t>Потенциал Горькова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7DFC66-577C-E714-5894-DE4FD8AD3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414" y="4014915"/>
            <a:ext cx="5249205" cy="216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1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2DD10-346B-2CE0-91D3-D7FB02F69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FEC5468-E3C1-AC5A-32DD-A1DEB1C0E2D2}"/>
              </a:ext>
            </a:extLst>
          </p:cNvPr>
          <p:cNvSpPr txBox="1">
            <a:spLocks/>
          </p:cNvSpPr>
          <p:nvPr/>
        </p:nvSpPr>
        <p:spPr>
          <a:xfrm>
            <a:off x="444023" y="825335"/>
            <a:ext cx="11298933" cy="53470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Численный метод</a:t>
            </a:r>
            <a:r>
              <a:rPr lang="en-US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r>
              <a:rPr lang="ru-RU" sz="4000" cap="none" dirty="0" err="1">
                <a:latin typeface="Arial" panose="020B0604020202020204" pitchFamily="34" charset="0"/>
                <a:cs typeface="Arial" panose="020B0604020202020204" pitchFamily="34" charset="0"/>
              </a:rPr>
              <a:t>Сеточно</a:t>
            </a:r>
            <a:r>
              <a:rPr lang="en-US" sz="4000" cap="none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ru-RU" sz="4000" cap="none" dirty="0">
                <a:latin typeface="Arial" panose="020B0604020202020204" pitchFamily="34" charset="0"/>
                <a:cs typeface="Arial" panose="020B0604020202020204" pitchFamily="34" charset="0"/>
              </a:rPr>
              <a:t>характеристический метод </a:t>
            </a:r>
          </a:p>
          <a:p>
            <a:endParaRPr lang="ru-RU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cap="none" dirty="0">
                <a:latin typeface="Arial" panose="020B0604020202020204" pitchFamily="34" charset="0"/>
                <a:cs typeface="Arial" panose="020B0604020202020204" pitchFamily="34" charset="0"/>
              </a:rPr>
              <a:t>Ортогональная сетка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00" cap="none" dirty="0">
                <a:latin typeface="Arial" panose="020B0604020202020204" pitchFamily="34" charset="0"/>
                <a:cs typeface="Arial" panose="020B0604020202020204" pitchFamily="34" charset="0"/>
              </a:rPr>
              <a:t>Линейная интерполяция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F9479C-8CB0-33F5-4E52-AC4958F55C8D}"/>
              </a:ext>
            </a:extLst>
          </p:cNvPr>
          <p:cNvSpPr txBox="1">
            <a:spLocks/>
          </p:cNvSpPr>
          <p:nvPr/>
        </p:nvSpPr>
        <p:spPr>
          <a:xfrm>
            <a:off x="246014" y="5889919"/>
            <a:ext cx="4597053" cy="107510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2000" cap="none" dirty="0">
                <a:latin typeface="Arial" panose="020B0604020202020204" pitchFamily="34" charset="0"/>
                <a:cs typeface="Arial" panose="020B0604020202020204" pitchFamily="34" charset="0"/>
              </a:rPr>
              <a:t>Переход к инвариантам Римана</a:t>
            </a:r>
            <a:endParaRPr lang="en-US" sz="20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D55C795-B4DE-1212-AB74-E2B2AE5EB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806" y="4408118"/>
            <a:ext cx="2068613" cy="43742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C597094-CCDA-C1C0-7114-D69540458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132" y="4918088"/>
            <a:ext cx="2572819" cy="1043457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604F3747-D7A1-68B1-A83F-72C14E2E4487}"/>
              </a:ext>
            </a:extLst>
          </p:cNvPr>
          <p:cNvSpPr txBox="1">
            <a:spLocks/>
          </p:cNvSpPr>
          <p:nvPr/>
        </p:nvSpPr>
        <p:spPr>
          <a:xfrm>
            <a:off x="6336815" y="3081649"/>
            <a:ext cx="4597053" cy="20188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8EB539A-B90B-056D-E16C-43FE6F598C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89" y="4156751"/>
            <a:ext cx="5046903" cy="2380737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A2DB4C-C134-0484-D501-4FE9F2A82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303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14AF4-BB71-3AE4-E8CA-10141F282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402BFE9-5550-0D12-4855-8F87AF364346}"/>
              </a:ext>
            </a:extLst>
          </p:cNvPr>
          <p:cNvSpPr txBox="1">
            <a:spLocks/>
          </p:cNvSpPr>
          <p:nvPr/>
        </p:nvSpPr>
        <p:spPr>
          <a:xfrm>
            <a:off x="444023" y="82533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Постановка задачи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E58D79E-3BF7-0FC3-882D-B23BCB524B7B}"/>
              </a:ext>
            </a:extLst>
          </p:cNvPr>
          <p:cNvSpPr txBox="1">
            <a:spLocks/>
          </p:cNvSpPr>
          <p:nvPr/>
        </p:nvSpPr>
        <p:spPr>
          <a:xfrm>
            <a:off x="6429188" y="4589805"/>
            <a:ext cx="6303140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cap="none" dirty="0">
                <a:latin typeface="Arial" panose="020B0604020202020204" pitchFamily="34" charset="0"/>
                <a:cs typeface="Arial" panose="020B0604020202020204" pitchFamily="34" charset="0"/>
              </a:rPr>
              <a:t>Эксперимент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6B8CD1C-017B-7254-36BD-4C9C5DB3A933}"/>
              </a:ext>
            </a:extLst>
          </p:cNvPr>
          <p:cNvSpPr txBox="1">
            <a:spLocks/>
          </p:cNvSpPr>
          <p:nvPr/>
        </p:nvSpPr>
        <p:spPr>
          <a:xfrm>
            <a:off x="6093489" y="1894385"/>
            <a:ext cx="6303140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cap="none" dirty="0">
                <a:latin typeface="Arial" panose="020B0604020202020204" pitchFamily="34" charset="0"/>
                <a:cs typeface="Arial" panose="020B0604020202020204" pitchFamily="34" charset="0"/>
              </a:rPr>
              <a:t>Расчет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103E0BB2-3FDC-06BC-DE11-0608A556C99E}"/>
              </a:ext>
            </a:extLst>
          </p:cNvPr>
          <p:cNvSpPr txBox="1">
            <a:spLocks/>
          </p:cNvSpPr>
          <p:nvPr/>
        </p:nvSpPr>
        <p:spPr>
          <a:xfrm>
            <a:off x="444023" y="2375065"/>
            <a:ext cx="6105219" cy="37526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cap="none" dirty="0" err="1">
                <a:latin typeface="Arial" panose="020B0604020202020204" pitchFamily="34" charset="0"/>
                <a:cs typeface="Arial" panose="020B0604020202020204" pitchFamily="34" charset="0"/>
              </a:rPr>
              <a:t>Аберратор</a:t>
            </a:r>
            <a:r>
              <a:rPr lang="ru-RU" sz="3200" cap="none" dirty="0">
                <a:latin typeface="Arial" panose="020B0604020202020204" pitchFamily="34" charset="0"/>
                <a:cs typeface="Arial" panose="020B0604020202020204" pitchFamily="34" charset="0"/>
              </a:rPr>
              <a:t> в качестве инструмента контроля акустического поля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cap="none" dirty="0">
                <a:latin typeface="Arial" panose="020B0604020202020204" pitchFamily="34" charset="0"/>
                <a:cs typeface="Arial" panose="020B0604020202020204" pitchFamily="34" charset="0"/>
              </a:rPr>
              <a:t>Один пьезоэлемент как излучатель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cap="none" dirty="0">
                <a:latin typeface="Arial" panose="020B0604020202020204" pitchFamily="34" charset="0"/>
                <a:cs typeface="Arial" panose="020B0604020202020204" pitchFamily="34" charset="0"/>
              </a:rPr>
              <a:t>Отражатель плоской формы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cap="none" dirty="0">
                <a:latin typeface="Arial" panose="020B0604020202020204" pitchFamily="34" charset="0"/>
                <a:cs typeface="Arial" panose="020B0604020202020204" pitchFamily="34" charset="0"/>
              </a:rPr>
              <a:t>Среда для левитации </a:t>
            </a:r>
            <a:r>
              <a:rPr lang="ru-RU" sz="3200" dirty="0"/>
              <a:t>— </a:t>
            </a:r>
            <a:r>
              <a:rPr lang="ru-RU" sz="3200" cap="none" dirty="0">
                <a:latin typeface="Arial" panose="020B0604020202020204" pitchFamily="34" charset="0"/>
                <a:cs typeface="Arial" panose="020B0604020202020204" pitchFamily="34" charset="0"/>
              </a:rPr>
              <a:t>вода</a:t>
            </a:r>
            <a:endParaRPr lang="en-US" sz="32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259C5900-4B1D-4675-9B96-4DB24EB57FFB}"/>
              </a:ext>
            </a:extLst>
          </p:cNvPr>
          <p:cNvCxnSpPr>
            <a:cxnSpLocks/>
          </p:cNvCxnSpPr>
          <p:nvPr/>
        </p:nvCxnSpPr>
        <p:spPr>
          <a:xfrm flipV="1">
            <a:off x="5896099" y="2963434"/>
            <a:ext cx="1302143" cy="498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0AF4CA42-481E-E0BF-7421-1EFD9396238A}"/>
              </a:ext>
            </a:extLst>
          </p:cNvPr>
          <p:cNvCxnSpPr>
            <a:cxnSpLocks/>
          </p:cNvCxnSpPr>
          <p:nvPr/>
        </p:nvCxnSpPr>
        <p:spPr>
          <a:xfrm>
            <a:off x="5896099" y="4352307"/>
            <a:ext cx="1739735" cy="581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4DE28FE-F24D-39C1-5E15-386ABF6AF08C}"/>
              </a:ext>
            </a:extLst>
          </p:cNvPr>
          <p:cNvSpPr/>
          <p:nvPr/>
        </p:nvSpPr>
        <p:spPr>
          <a:xfrm>
            <a:off x="8173311" y="1818195"/>
            <a:ext cx="2143496" cy="89065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1D2FBA2E-1A64-4C0D-FEE9-4F35D962508D}"/>
              </a:ext>
            </a:extLst>
          </p:cNvPr>
          <p:cNvSpPr/>
          <p:nvPr/>
        </p:nvSpPr>
        <p:spPr>
          <a:xfrm>
            <a:off x="7828157" y="4548241"/>
            <a:ext cx="3422073" cy="890650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7DB3BFE-5544-D737-1C5B-290422DEC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CC40EE-339E-8CBE-31F6-4BDB872C2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6047" y="2745423"/>
            <a:ext cx="3058024" cy="116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831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14AF4-BB71-3AE4-E8CA-10141F282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402BFE9-5550-0D12-4855-8F87AF364346}"/>
              </a:ext>
            </a:extLst>
          </p:cNvPr>
          <p:cNvSpPr txBox="1">
            <a:spLocks/>
          </p:cNvSpPr>
          <p:nvPr/>
        </p:nvSpPr>
        <p:spPr>
          <a:xfrm>
            <a:off x="444023" y="82533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Постановка задачи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7DB3BFE-5544-D737-1C5B-290422DEC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4A79E0B-DA02-7CA1-1EF1-6A0E4D9B1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238" y="1517810"/>
            <a:ext cx="9010060" cy="509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933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F9EE1-B629-B2DE-E768-C0EDF6533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F44C6F2B-2A56-DECE-B7E0-A1419735E917}"/>
              </a:ext>
            </a:extLst>
          </p:cNvPr>
          <p:cNvSpPr txBox="1">
            <a:spLocks/>
          </p:cNvSpPr>
          <p:nvPr/>
        </p:nvSpPr>
        <p:spPr>
          <a:xfrm>
            <a:off x="444023" y="82533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Экспериментальная установка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2987DFD-5E23-B04D-1AE9-5BB086D7F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21" y="2274327"/>
            <a:ext cx="11346873" cy="340619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2EAE583-ED32-95A3-45FA-012A43915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941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3799E-E9C9-0A9B-289B-FFC7053CF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4E09B3B-E489-C732-0874-594ED5913011}"/>
              </a:ext>
            </a:extLst>
          </p:cNvPr>
          <p:cNvSpPr txBox="1">
            <a:spLocks/>
          </p:cNvSpPr>
          <p:nvPr/>
        </p:nvSpPr>
        <p:spPr>
          <a:xfrm>
            <a:off x="444023" y="825336"/>
            <a:ext cx="11298933" cy="8490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ru-RU" sz="4000" b="1" cap="none" dirty="0">
                <a:latin typeface="Arial" panose="020B0604020202020204" pitchFamily="34" charset="0"/>
                <a:cs typeface="Arial" panose="020B0604020202020204" pitchFamily="34" charset="0"/>
              </a:rPr>
              <a:t>Экспериментальная установка</a:t>
            </a:r>
            <a:endParaRPr lang="en-US" sz="40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ru-RU" sz="4000" b="1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BCFACAB-D4F2-6FEC-655B-3924B4901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23" y="1803169"/>
            <a:ext cx="6270170" cy="470262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C791255-020E-36C1-6098-1AF3F11CB6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024" y="2218806"/>
            <a:ext cx="1890155" cy="141761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DDFB98D-DC9C-2015-A87D-97F9A4EB9E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3217" y="4292136"/>
            <a:ext cx="2773416" cy="208006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6A4B19D-3FCC-FD41-D29A-CCD07FBAEA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514" y="2034738"/>
            <a:ext cx="2529442" cy="1897082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72A70FC-5779-6BCE-EADD-8953718D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900075"/>
      </p:ext>
    </p:extLst>
  </p:cSld>
  <p:clrMapOvr>
    <a:masterClrMapping/>
  </p:clrMapOvr>
</p:sld>
</file>

<file path=ppt/theme/theme1.xml><?xml version="1.0" encoding="utf-8"?>
<a:theme xmlns:a="http://schemas.openxmlformats.org/drawingml/2006/main" name="Дивиденд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98_TF33552983" id="{160FF37C-0DDC-4D2E-AEAD-253EF6364DF1}" vid="{EC99DBC3-C858-4F3A-82DD-48D686A36D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{EF517B88-A5E6-4E17-8E19-CC3DAA618B70}tf33552983_win32</Template>
  <TotalTime>582</TotalTime>
  <Words>217</Words>
  <Application>Microsoft Macintosh PowerPoint</Application>
  <PresentationFormat>Широкоэкранный</PresentationFormat>
  <Paragraphs>74</Paragraphs>
  <Slides>19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7" baseType="lpstr">
      <vt:lpstr>Arial</vt:lpstr>
      <vt:lpstr>Calibri</vt:lpstr>
      <vt:lpstr>Corbel</vt:lpstr>
      <vt:lpstr>Franklin Gothic Book</vt:lpstr>
      <vt:lpstr>Franklin Gothic Demi</vt:lpstr>
      <vt:lpstr>JetBrains Mono</vt:lpstr>
      <vt:lpstr>Wingdings 2</vt:lpstr>
      <vt:lpstr>ДивидендVTI</vt:lpstr>
      <vt:lpstr>Расчетно-экспериментальное исследование применения аберраторов для акустической левитации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Расчетно-экспериментальное исследование применения аберраторов для акустической левитации</dc:title>
  <dc:creator>kekoveca</dc:creator>
  <cp:lastModifiedBy>Microsoft Office User</cp:lastModifiedBy>
  <cp:revision>15</cp:revision>
  <dcterms:created xsi:type="dcterms:W3CDTF">2025-06-23T00:51:40Z</dcterms:created>
  <dcterms:modified xsi:type="dcterms:W3CDTF">2025-06-23T23:37:26Z</dcterms:modified>
</cp:coreProperties>
</file>

<file path=docProps/thumbnail.jpeg>
</file>